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1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2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33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67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97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2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9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EE4F5-2816-4D30-82D8-57587486106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21F9253-BDC9-4D02-9E13-CAF62432F5B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90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A7A8F-8D11-42E8-954B-06ABC5DFB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1543337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			   3.4~5</a:t>
            </a:r>
            <a:r>
              <a:rPr lang="ko-KR" altLang="en-US" sz="5400" dirty="0"/>
              <a:t> </a:t>
            </a:r>
            <a:br>
              <a:rPr lang="en-US" altLang="ko-KR" sz="5400" dirty="0"/>
            </a:br>
            <a:r>
              <a:rPr lang="en-US" altLang="ko-KR" sz="5400" dirty="0"/>
              <a:t>      </a:t>
            </a:r>
            <a:r>
              <a:rPr lang="ko-KR" altLang="en-US" sz="5400" dirty="0"/>
              <a:t>이중 분류</a:t>
            </a:r>
            <a:r>
              <a:rPr lang="en-US" altLang="ko-KR" sz="5400" dirty="0"/>
              <a:t>&amp;</a:t>
            </a:r>
            <a:r>
              <a:rPr lang="ko-KR" altLang="en-US" sz="5400" dirty="0"/>
              <a:t>다중분류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AAC6A3-B572-4F3C-B3BA-6D601620B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				B</a:t>
            </a:r>
            <a:r>
              <a:rPr lang="ko-KR" altLang="en-US" dirty="0"/>
              <a:t>조</a:t>
            </a:r>
            <a:r>
              <a:rPr lang="en-US" altLang="ko-KR" dirty="0"/>
              <a:t>           </a:t>
            </a:r>
          </a:p>
          <a:p>
            <a:r>
              <a:rPr lang="en-US" altLang="ko-KR" dirty="0"/>
              <a:t>			   2017305040 </a:t>
            </a:r>
            <a:r>
              <a:rPr lang="ko-KR" altLang="en-US" dirty="0"/>
              <a:t>신용진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2D82A20-5100-48DD-BD58-6ADE7F0DB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9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2"/>
    </mc:Choice>
    <mc:Fallback>
      <p:transition spd="slow" advTm="1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신경망 모델 만들기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컴파일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Rmsprop</a:t>
            </a:r>
            <a:r>
              <a:rPr lang="en-US" altLang="ko-KR" dirty="0"/>
              <a:t> </a:t>
            </a:r>
            <a:r>
              <a:rPr lang="ko-KR" altLang="en-US" dirty="0" err="1"/>
              <a:t>옵티마이저와</a:t>
            </a:r>
            <a:r>
              <a:rPr lang="ko-KR" altLang="en-US" dirty="0"/>
              <a:t> </a:t>
            </a:r>
            <a:r>
              <a:rPr lang="en-US" altLang="ko-KR" dirty="0" err="1"/>
              <a:t>binary_crossentropy</a:t>
            </a:r>
            <a:r>
              <a:rPr lang="en-US" altLang="ko-KR" dirty="0"/>
              <a:t> </a:t>
            </a:r>
            <a:r>
              <a:rPr lang="ko-KR" altLang="en-US" dirty="0"/>
              <a:t>손실 함수로 모델 설정 후 컴파일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911" y="2635828"/>
            <a:ext cx="4067175" cy="8382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AF63B0B-2C96-4D6B-8254-850FC116C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1"/>
    </mc:Choice>
    <mc:Fallback>
      <p:transition spd="slow" advTm="1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원본 훈련 데이터에 </a:t>
            </a:r>
            <a:r>
              <a:rPr lang="en-US" altLang="ko-KR" dirty="0"/>
              <a:t>10000</a:t>
            </a:r>
            <a:r>
              <a:rPr lang="ko-KR" altLang="en-US" dirty="0"/>
              <a:t>개의 샘플을 떼어 검증 세트를 만든다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41" y="2548803"/>
            <a:ext cx="2762250" cy="10953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8D12F1F-522A-443A-B5E8-AA22E7B20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5"/>
    </mc:Choice>
    <mc:Fallback>
      <p:transition spd="slow" advTm="26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512</a:t>
            </a:r>
            <a:r>
              <a:rPr lang="ko-KR" altLang="en-US" dirty="0"/>
              <a:t>개의 미니 배치를 만들어 </a:t>
            </a:r>
            <a:r>
              <a:rPr lang="en-US" altLang="ko-KR" dirty="0"/>
              <a:t>20</a:t>
            </a:r>
            <a:r>
              <a:rPr lang="ko-KR" altLang="en-US" dirty="0"/>
              <a:t>번의 </a:t>
            </a:r>
            <a:r>
              <a:rPr lang="ko-KR" altLang="en-US" dirty="0" err="1"/>
              <a:t>에포크</a:t>
            </a:r>
            <a:r>
              <a:rPr lang="ko-KR" altLang="en-US" dirty="0"/>
              <a:t> 동안 훈련시킨다</a:t>
            </a:r>
            <a:endParaRPr lang="en-US" altLang="ko-KR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					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훈련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990" y="2785196"/>
            <a:ext cx="3857625" cy="1038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844" y="2849922"/>
            <a:ext cx="4869007" cy="90877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EF18783-AA56-493F-9B8F-9FEF47EC2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2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49"/>
    </mc:Choice>
    <mc:Fallback>
      <p:transition spd="slow" advTm="4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손실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맷플롯립을</a:t>
            </a:r>
            <a:r>
              <a:rPr lang="ko-KR" altLang="en-US" dirty="0"/>
              <a:t> 사용해 훈련과 검증 데이터에 대한 손실과 정확도를 그린다</a:t>
            </a:r>
            <a:endParaRPr lang="en-US" altLang="ko-KR" dirty="0"/>
          </a:p>
          <a:p>
            <a:r>
              <a:rPr lang="en-US" altLang="ko-KR" dirty="0"/>
              <a:t>                                   </a:t>
            </a:r>
            <a:r>
              <a:rPr lang="ko-KR" altLang="en-US" dirty="0"/>
              <a:t>훈련 손실이 </a:t>
            </a:r>
            <a:r>
              <a:rPr lang="ko-KR" altLang="en-US" dirty="0" err="1"/>
              <a:t>에포크마다</a:t>
            </a:r>
            <a:r>
              <a:rPr lang="ko-KR" altLang="en-US" dirty="0"/>
              <a:t> 감소</a:t>
            </a:r>
            <a:endParaRPr lang="en-US" altLang="ko-KR" dirty="0"/>
          </a:p>
          <a:p>
            <a:r>
              <a:rPr lang="en-US" altLang="ko-KR" dirty="0"/>
              <a:t>                                   </a:t>
            </a:r>
            <a:r>
              <a:rPr lang="ko-KR" altLang="en-US" dirty="0"/>
              <a:t>검증 손실은 네번째 </a:t>
            </a:r>
            <a:r>
              <a:rPr lang="ko-KR" altLang="en-US" dirty="0" err="1"/>
              <a:t>에포크에서</a:t>
            </a:r>
            <a:r>
              <a:rPr lang="ko-KR" altLang="en-US" dirty="0"/>
              <a:t> 그래프 역전</a:t>
            </a:r>
            <a:endParaRPr lang="en-US" altLang="ko-KR" dirty="0"/>
          </a:p>
          <a:p>
            <a:r>
              <a:rPr lang="en-US" altLang="ko-KR" dirty="0"/>
              <a:t>                                    -&gt; </a:t>
            </a:r>
            <a:r>
              <a:rPr lang="ko-KR" altLang="en-US" dirty="0" err="1"/>
              <a:t>과대적합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98" y="2453207"/>
            <a:ext cx="2358130" cy="3113506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53BC935-21B1-48A8-B0D7-A6FDFAE15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2"/>
    </mc:Choice>
    <mc:Fallback>
      <p:transition spd="slow" advTm="38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정확도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                                           </a:t>
            </a:r>
            <a:r>
              <a:rPr lang="ko-KR" altLang="en-US" dirty="0"/>
              <a:t>정확도는 </a:t>
            </a:r>
            <a:r>
              <a:rPr lang="ko-KR" altLang="en-US" dirty="0" err="1"/>
              <a:t>에포크마다</a:t>
            </a:r>
            <a:r>
              <a:rPr lang="ko-KR" altLang="en-US" dirty="0"/>
              <a:t> 증가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       </a:t>
            </a:r>
            <a:r>
              <a:rPr lang="ko-KR" altLang="en-US" dirty="0"/>
              <a:t>검증 정확도 또한 </a:t>
            </a:r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ko-KR" altLang="en-US" dirty="0" err="1"/>
              <a:t>에포크에서</a:t>
            </a:r>
            <a:r>
              <a:rPr lang="ko-KR" altLang="en-US" dirty="0"/>
              <a:t> 역전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         -&gt; </a:t>
            </a:r>
            <a:r>
              <a:rPr lang="ko-KR" altLang="en-US" dirty="0" err="1"/>
              <a:t>과대적합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       </a:t>
            </a:r>
            <a:r>
              <a:rPr lang="ko-KR" altLang="en-US" dirty="0" err="1"/>
              <a:t>과적합을</a:t>
            </a:r>
            <a:r>
              <a:rPr lang="ko-KR" altLang="en-US" dirty="0"/>
              <a:t> 방지하기 위해 </a:t>
            </a:r>
            <a:r>
              <a:rPr lang="en-US" altLang="ko-KR" dirty="0"/>
              <a:t>4</a:t>
            </a:r>
            <a:r>
              <a:rPr lang="ko-KR" altLang="en-US" dirty="0"/>
              <a:t>번의 </a:t>
            </a:r>
            <a:r>
              <a:rPr lang="ko-KR" altLang="en-US" dirty="0" err="1"/>
              <a:t>에포크</a:t>
            </a:r>
            <a:r>
              <a:rPr lang="ko-KR" altLang="en-US" dirty="0"/>
              <a:t> 동안만 훈련한다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57" y="2133861"/>
            <a:ext cx="2837317" cy="3028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652" y="3950624"/>
            <a:ext cx="4283217" cy="167769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B8184A4-654A-4B39-B85D-C3804D1B7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1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35"/>
    </mc:Choice>
    <mc:Fallback>
      <p:transition spd="slow" advTm="49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훈련된 모델로 새로운 데이터에 대해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훈련 후 </a:t>
            </a:r>
            <a:r>
              <a:rPr lang="en-US" altLang="ko-KR" dirty="0"/>
              <a:t>predict </a:t>
            </a:r>
            <a:r>
              <a:rPr lang="ko-KR" altLang="en-US" dirty="0"/>
              <a:t>메서드를 사용해 리뷰가 긍정일 확률을 예측한다</a:t>
            </a:r>
            <a:endParaRPr lang="en-US" altLang="ko-KR" dirty="0"/>
          </a:p>
          <a:p>
            <a:r>
              <a:rPr lang="en-US" altLang="ko-KR" dirty="0"/>
              <a:t>                                                     0.99</a:t>
            </a:r>
            <a:r>
              <a:rPr lang="ko-KR" altLang="en-US" dirty="0"/>
              <a:t>이상</a:t>
            </a:r>
            <a:r>
              <a:rPr lang="en-US" altLang="ko-KR" dirty="0"/>
              <a:t>,0.01</a:t>
            </a:r>
            <a:r>
              <a:rPr lang="ko-KR" altLang="en-US" dirty="0"/>
              <a:t>이하의 확신을 가진 샘플이 있는                  </a:t>
            </a:r>
            <a:endParaRPr lang="en-US" altLang="ko-KR" dirty="0"/>
          </a:p>
          <a:p>
            <a:r>
              <a:rPr lang="en-US" altLang="ko-KR" dirty="0"/>
              <a:t>                                                     </a:t>
            </a:r>
            <a:r>
              <a:rPr lang="ko-KR" altLang="en-US" dirty="0"/>
              <a:t>반면 어떤 샘플에는 확신 부족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2512175"/>
            <a:ext cx="3562350" cy="18669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AAB6A7A-979E-4840-9101-059B65880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39"/>
    </mc:Choice>
    <mc:Fallback>
      <p:transition spd="slow" advTm="5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뉴스 기사 분류 </a:t>
            </a:r>
            <a:r>
              <a:rPr lang="en-US" altLang="ko-KR" dirty="0"/>
              <a:t>: </a:t>
            </a:r>
            <a:r>
              <a:rPr lang="ko-KR" altLang="en-US" dirty="0"/>
              <a:t>다중 분류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로이터 뉴스를 </a:t>
            </a:r>
            <a:r>
              <a:rPr lang="en-US" altLang="ko-KR" dirty="0"/>
              <a:t>46</a:t>
            </a:r>
            <a:r>
              <a:rPr lang="ko-KR" altLang="en-US" dirty="0"/>
              <a:t>개의 상호 배타적인 토픽으로 분류하는 문제</a:t>
            </a:r>
            <a:endParaRPr lang="en-US" altLang="ko-KR" dirty="0"/>
          </a:p>
          <a:p>
            <a:r>
              <a:rPr lang="ko-KR" altLang="en-US" dirty="0"/>
              <a:t>클래스가 많기 때문에 </a:t>
            </a:r>
            <a:r>
              <a:rPr lang="ko-KR" altLang="en-US" dirty="0" err="1"/>
              <a:t>다중분류의</a:t>
            </a:r>
            <a:r>
              <a:rPr lang="ko-KR" altLang="en-US" dirty="0"/>
              <a:t> 예이다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C1AB3C4-E25D-41F3-A8AF-BDE6698E0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45"/>
    </mc:Choice>
    <mc:Fallback>
      <p:transition spd="slow" advTm="37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로이터 </a:t>
            </a:r>
            <a:r>
              <a:rPr lang="ko-KR" altLang="en-US" dirty="0" err="1"/>
              <a:t>데이터셋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짧은 뉴스 기사와 토픽의 집합</a:t>
            </a:r>
            <a:endParaRPr lang="en-US" altLang="ko-KR" dirty="0"/>
          </a:p>
          <a:p>
            <a:r>
              <a:rPr lang="en-US" altLang="ko-KR" dirty="0"/>
              <a:t>46</a:t>
            </a:r>
            <a:r>
              <a:rPr lang="ko-KR" altLang="en-US" dirty="0"/>
              <a:t>개의 토픽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8982</a:t>
            </a:r>
            <a:r>
              <a:rPr lang="ko-KR" altLang="en-US" dirty="0"/>
              <a:t>개의 훈련 샘플</a:t>
            </a:r>
            <a:r>
              <a:rPr lang="en-US" altLang="ko-KR" dirty="0"/>
              <a:t>, 2246</a:t>
            </a:r>
            <a:r>
              <a:rPr lang="ko-KR" altLang="en-US" dirty="0"/>
              <a:t>개의 테스트 샘플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76" y="3020637"/>
            <a:ext cx="6543675" cy="8001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B11FC29-40F7-4775-8F4A-E4A521CD4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3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74"/>
    </mc:Choice>
    <mc:Fallback>
      <p:transition spd="slow" advTm="41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준비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신경망에 숫자 리스트를 주입할 수 없으므로</a:t>
            </a:r>
            <a:r>
              <a:rPr lang="en-US" altLang="ko-KR" dirty="0"/>
              <a:t>, </a:t>
            </a:r>
            <a:r>
              <a:rPr lang="ko-KR" altLang="en-US" dirty="0"/>
              <a:t>리스트를 </a:t>
            </a:r>
            <a:r>
              <a:rPr lang="ko-KR" altLang="en-US" dirty="0" err="1"/>
              <a:t>텐서로</a:t>
            </a:r>
            <a:r>
              <a:rPr lang="ko-KR" altLang="en-US" dirty="0"/>
              <a:t> 바꾼다</a:t>
            </a:r>
            <a:endParaRPr lang="en-US" altLang="ko-KR" dirty="0"/>
          </a:p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인코딩을</a:t>
            </a:r>
            <a:r>
              <a:rPr lang="ko-KR" altLang="en-US" dirty="0"/>
              <a:t> 통해 </a:t>
            </a: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의 벡터로 변환하는 방법을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46" y="2974830"/>
            <a:ext cx="4133850" cy="22383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911B56F-82B2-4E33-ACA2-F7230AE89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4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8"/>
    </mc:Choice>
    <mc:Fallback>
      <p:transition spd="slow" advTm="33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준비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레이블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en-US" altLang="ko-KR" dirty="0"/>
              <a:t>(</a:t>
            </a:r>
            <a:r>
              <a:rPr lang="ko-KR" altLang="en-US" dirty="0"/>
              <a:t>범주형 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을 사용하여 레이블을 벡터로 변환한다</a:t>
            </a:r>
            <a:endParaRPr lang="en-US" altLang="ko-KR" dirty="0"/>
          </a:p>
          <a:p>
            <a:r>
              <a:rPr lang="ko-KR" altLang="en-US" dirty="0"/>
              <a:t>인덱스 자리는 </a:t>
            </a:r>
            <a:r>
              <a:rPr lang="en-US" altLang="ko-KR" dirty="0"/>
              <a:t>1</a:t>
            </a:r>
            <a:r>
              <a:rPr lang="ko-KR" altLang="en-US" dirty="0"/>
              <a:t>이고 나머지는 </a:t>
            </a:r>
            <a:r>
              <a:rPr lang="en-US" altLang="ko-KR" dirty="0"/>
              <a:t>0</a:t>
            </a:r>
            <a:r>
              <a:rPr lang="ko-KR" altLang="en-US" dirty="0"/>
              <a:t>인 벡터가 된다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655" y="3032153"/>
            <a:ext cx="3971925" cy="199072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5684FDB-47FC-4761-B1EB-011F2A0A2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0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17"/>
    </mc:Choice>
    <mc:Fallback>
      <p:transition spd="slow" advTm="34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87BA7-5683-46E7-9807-50A609C0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영화 리뷰 분류</a:t>
            </a:r>
            <a:r>
              <a:rPr lang="en-US" altLang="ko-KR" dirty="0"/>
              <a:t>: </a:t>
            </a:r>
            <a:r>
              <a:rPr lang="ko-KR" altLang="en-US" dirty="0"/>
              <a:t>이진 분류 예제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E317F-918F-47AA-939B-134367AB3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긍정 리뷰 </a:t>
            </a:r>
            <a:r>
              <a:rPr lang="en-US" altLang="ko-KR" dirty="0"/>
              <a:t>or </a:t>
            </a:r>
            <a:r>
              <a:rPr lang="ko-KR" altLang="en-US" dirty="0"/>
              <a:t>부정 리뷰 인지 분류</a:t>
            </a:r>
            <a:endParaRPr lang="en-US" altLang="ko-KR" dirty="0"/>
          </a:p>
          <a:p>
            <a:r>
              <a:rPr lang="en-US" altLang="ko-KR" dirty="0" err="1"/>
              <a:t>Keras</a:t>
            </a:r>
            <a:r>
              <a:rPr lang="ko-KR" altLang="en-US" dirty="0"/>
              <a:t>에 포함되어 있는 데이터셋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훈련 데이터 </a:t>
            </a:r>
            <a:r>
              <a:rPr lang="en-US" altLang="ko-KR" dirty="0"/>
              <a:t>25000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테스트 데이터 </a:t>
            </a:r>
            <a:r>
              <a:rPr lang="en-US" altLang="ko-KR" dirty="0"/>
              <a:t>25000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16FB5BC-FAB8-4D87-A89B-23F30775B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2"/>
    </mc:Choice>
    <mc:Fallback>
      <p:transition spd="slow" advTm="3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다중 분류이기 때문에 이중 분류 문제 보다 출력 공간의 차원이 훨씬 커짐</a:t>
            </a:r>
            <a:endParaRPr lang="en-US" altLang="ko-KR" dirty="0"/>
          </a:p>
          <a:p>
            <a:r>
              <a:rPr lang="ko-KR" altLang="en-US" dirty="0"/>
              <a:t>규모가 작은 층은 유용한 정보를 완전히 읽게 되는 정보의 병목 지점처럼 동작 할 수도 있다</a:t>
            </a:r>
            <a:endParaRPr lang="en-US" altLang="ko-KR" dirty="0"/>
          </a:p>
          <a:p>
            <a:r>
              <a:rPr lang="en-US" altLang="ko-KR" dirty="0"/>
              <a:t>64</a:t>
            </a:r>
            <a:r>
              <a:rPr lang="ko-KR" altLang="en-US" dirty="0"/>
              <a:t>개의 유닛 사용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3466BE5-50C0-4E01-80F1-005D93C55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3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02"/>
    </mc:Choice>
    <mc:Fallback>
      <p:transition spd="slow" advTm="52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구성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 장의 구성 대로 모델을 정의한다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82" y="2522134"/>
            <a:ext cx="5429250" cy="15144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5BCFF89-09B2-4D0B-861D-92B24ACC3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6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5"/>
    </mc:Choice>
    <mc:Fallback>
      <p:transition spd="slow" advTm="1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구성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정의하기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Dense </a:t>
            </a:r>
            <a:r>
              <a:rPr lang="ko-KR" altLang="en-US" dirty="0"/>
              <a:t>층의 크기가 </a:t>
            </a:r>
            <a:r>
              <a:rPr lang="en-US" altLang="ko-KR" dirty="0"/>
              <a:t>46, </a:t>
            </a:r>
            <a:r>
              <a:rPr lang="ko-KR" altLang="en-US" dirty="0"/>
              <a:t>즉 </a:t>
            </a:r>
            <a:r>
              <a:rPr lang="en-US" altLang="ko-KR" dirty="0"/>
              <a:t>46</a:t>
            </a:r>
            <a:r>
              <a:rPr lang="ko-KR" altLang="en-US" dirty="0"/>
              <a:t>차원의 벡터 출력</a:t>
            </a:r>
            <a:endParaRPr lang="en-US" altLang="ko-KR" dirty="0"/>
          </a:p>
          <a:p>
            <a:r>
              <a:rPr lang="ko-KR" altLang="en-US" dirty="0"/>
              <a:t>마지막 층에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활성화 함수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46</a:t>
            </a:r>
            <a:r>
              <a:rPr lang="ko-KR" altLang="en-US" dirty="0"/>
              <a:t>차원의 출력 벡터를 만들며 </a:t>
            </a:r>
            <a:r>
              <a:rPr lang="en-US" altLang="ko-KR" dirty="0"/>
              <a:t>46</a:t>
            </a:r>
            <a:r>
              <a:rPr lang="ko-KR" altLang="en-US" dirty="0"/>
              <a:t>개의 출력 클래스에 대한 확률 분포를 출력한다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2F77848-C684-4E9C-95D4-86EA461C6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6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41"/>
    </mc:Choice>
    <mc:Fallback>
      <p:transition spd="slow" advTm="45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구성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확률 분포 사이의 거리를 측정하는 </a:t>
            </a:r>
            <a:r>
              <a:rPr lang="en-US" altLang="ko-KR" dirty="0" err="1"/>
              <a:t>categorical_crossentropy</a:t>
            </a:r>
            <a:r>
              <a:rPr lang="ko-KR" altLang="en-US" dirty="0"/>
              <a:t>를 </a:t>
            </a:r>
            <a:r>
              <a:rPr lang="ko-KR" altLang="en-US" dirty="0" err="1"/>
              <a:t>손실함수로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네트워크가 출력한 확률 분포와 진짜 레이블의 분포 사이의 거리를 최소화하면 진짜 레이블에 가능한 가까운 출력을 내도록 모델 훈련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E8E57F3-B5BD-4FE0-B1DE-3F9205959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26"/>
    </mc:Choice>
    <mc:Fallback>
      <p:transition spd="slow" advTm="41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모델 구성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컴파일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구성한 모델을 컴파일 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105" y="2570537"/>
            <a:ext cx="4852432" cy="105381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BFF930C-4252-47B5-8A7C-E617E21B2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4"/>
    </mc:Choice>
    <mc:Fallback>
      <p:transition spd="slow" advTm="2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검증 세트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훈련 데이터에서 </a:t>
            </a:r>
            <a:r>
              <a:rPr lang="en-US" altLang="ko-KR" dirty="0"/>
              <a:t>1000</a:t>
            </a:r>
            <a:r>
              <a:rPr lang="ko-KR" altLang="en-US" dirty="0"/>
              <a:t>개의 샘플을 따로 떼어 검증 세트로 사용한다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515" y="2557115"/>
            <a:ext cx="3552825" cy="10953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51E8788-6BB9-4A8F-BA10-C5314EA9D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3"/>
    </mc:Choice>
    <mc:Fallback>
      <p:transition spd="slow" advTm="20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훈련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512</a:t>
            </a:r>
            <a:r>
              <a:rPr lang="ko-KR" altLang="en-US" dirty="0"/>
              <a:t>개의 배치</a:t>
            </a:r>
            <a:r>
              <a:rPr lang="en-US" altLang="ko-KR" dirty="0"/>
              <a:t>, 20</a:t>
            </a:r>
            <a:r>
              <a:rPr lang="ko-KR" altLang="en-US" dirty="0"/>
              <a:t>번의 </a:t>
            </a:r>
            <a:r>
              <a:rPr lang="ko-KR" altLang="en-US" dirty="0" err="1"/>
              <a:t>에포크로</a:t>
            </a:r>
            <a:r>
              <a:rPr lang="ko-KR" altLang="en-US" dirty="0"/>
              <a:t> 모델을 훈련시킨다</a:t>
            </a:r>
            <a:endParaRPr lang="en-US" altLang="ko-KR" dirty="0"/>
          </a:p>
          <a:p>
            <a:r>
              <a:rPr lang="ko-KR" altLang="en-US" dirty="0"/>
              <a:t>입력                                             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31" y="2931188"/>
            <a:ext cx="3563909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731" y="4485668"/>
            <a:ext cx="7166110" cy="90097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57F221A-DF51-4CAB-9F07-CF2E966F0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5"/>
    </mc:Choice>
    <mc:Fallback>
      <p:transition spd="slow" advTm="28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손실과 정확도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맷플롯립을</a:t>
            </a:r>
            <a:r>
              <a:rPr lang="ko-KR" altLang="en-US" dirty="0"/>
              <a:t> 사용해 훈련과 검증 데이터에 대한 손실과 정확도를 그린다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손실   </a:t>
            </a:r>
            <a:r>
              <a:rPr lang="en-US" altLang="ko-KR" dirty="0"/>
              <a:t>-&gt;</a:t>
            </a:r>
            <a:r>
              <a:rPr lang="ko-KR" altLang="en-US" dirty="0"/>
              <a:t>                                             정확도 </a:t>
            </a:r>
            <a:r>
              <a:rPr lang="en-US" altLang="ko-KR" dirty="0"/>
              <a:t>  -&gt;                                 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04" y="2471716"/>
            <a:ext cx="2460222" cy="315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274" y="2471716"/>
            <a:ext cx="2901315" cy="313849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693C19A-A68C-4017-8DFB-468BCEB00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6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5"/>
    </mc:Choice>
    <mc:Fallback>
      <p:transition spd="slow" advTm="1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그래프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훈련손실은</a:t>
            </a:r>
            <a:r>
              <a:rPr lang="ko-KR" altLang="en-US" dirty="0"/>
              <a:t> </a:t>
            </a:r>
            <a:r>
              <a:rPr lang="ko-KR" altLang="en-US" dirty="0" err="1"/>
              <a:t>에포크마다</a:t>
            </a:r>
            <a:r>
              <a:rPr lang="ko-KR" altLang="en-US" dirty="0"/>
              <a:t> 줄어들고 훈련 정확도는 상승한다</a:t>
            </a:r>
            <a:endParaRPr lang="en-US" altLang="ko-KR" dirty="0"/>
          </a:p>
          <a:p>
            <a:r>
              <a:rPr lang="ko-KR" altLang="en-US" dirty="0" err="1"/>
              <a:t>검증손실과</a:t>
            </a:r>
            <a:r>
              <a:rPr lang="ko-KR" altLang="en-US" dirty="0"/>
              <a:t> 정확도는 </a:t>
            </a:r>
            <a:r>
              <a:rPr lang="en-US" altLang="ko-KR" dirty="0"/>
              <a:t>9</a:t>
            </a:r>
            <a:r>
              <a:rPr lang="ko-KR" altLang="en-US" dirty="0"/>
              <a:t>번째 </a:t>
            </a:r>
            <a:r>
              <a:rPr lang="ko-KR" altLang="en-US" dirty="0" err="1"/>
              <a:t>에포크</a:t>
            </a:r>
            <a:r>
              <a:rPr lang="ko-KR" altLang="en-US" dirty="0"/>
              <a:t> 이후 역전한다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9</a:t>
            </a:r>
            <a:r>
              <a:rPr lang="ko-KR" altLang="en-US" dirty="0"/>
              <a:t>번째 </a:t>
            </a:r>
            <a:r>
              <a:rPr lang="ko-KR" altLang="en-US" dirty="0" err="1"/>
              <a:t>에포크</a:t>
            </a:r>
            <a:r>
              <a:rPr lang="ko-KR" altLang="en-US" dirty="0"/>
              <a:t> 이후에 </a:t>
            </a:r>
            <a:r>
              <a:rPr lang="ko-KR" altLang="en-US" dirty="0" err="1"/>
              <a:t>과대적합이</a:t>
            </a:r>
            <a:r>
              <a:rPr lang="ko-KR" altLang="en-US" dirty="0"/>
              <a:t> 시작된다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BCB2879-AA8F-4840-A641-962A09EA3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3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99"/>
    </mc:Choice>
    <mc:Fallback>
      <p:transition spd="slow" advTm="2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훈련 검증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모델을 처음부터 다시 훈련하기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번째 </a:t>
            </a:r>
            <a:r>
              <a:rPr lang="ko-KR" altLang="en-US" dirty="0" err="1"/>
              <a:t>에포크</a:t>
            </a:r>
            <a:r>
              <a:rPr lang="ko-KR" altLang="en-US" dirty="0"/>
              <a:t> 이후에 </a:t>
            </a:r>
            <a:r>
              <a:rPr lang="ko-KR" altLang="en-US" dirty="0" err="1"/>
              <a:t>과적합이</a:t>
            </a:r>
            <a:r>
              <a:rPr lang="ko-KR" altLang="en-US" dirty="0"/>
              <a:t> 나오기 때문에 </a:t>
            </a:r>
            <a:r>
              <a:rPr lang="en-US" altLang="ko-KR" dirty="0"/>
              <a:t>9</a:t>
            </a:r>
            <a:r>
              <a:rPr lang="ko-KR" altLang="en-US" dirty="0"/>
              <a:t>번의 </a:t>
            </a:r>
            <a:r>
              <a:rPr lang="ko-KR" altLang="en-US" dirty="0" err="1"/>
              <a:t>에포크로</a:t>
            </a:r>
            <a:r>
              <a:rPr lang="ko-KR" altLang="en-US" dirty="0"/>
              <a:t> 새로운 모델을 훈련하고 평가한다 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80F5D76-BB33-4BB3-A69D-07258B7E7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4"/>
    </mc:Choice>
    <mc:Fallback>
      <p:transition spd="slow" advTm="13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924528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IMDB </a:t>
            </a:r>
            <a:r>
              <a:rPr lang="ko-KR" altLang="en-US" dirty="0" err="1"/>
              <a:t>데이터셋</a:t>
            </a:r>
            <a:r>
              <a:rPr lang="ko-KR" altLang="en-US" dirty="0"/>
              <a:t> 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긍정 리뷰 </a:t>
            </a:r>
            <a:r>
              <a:rPr lang="en-US" altLang="ko-KR" dirty="0"/>
              <a:t>50%, </a:t>
            </a:r>
            <a:r>
              <a:rPr lang="ko-KR" altLang="en-US" dirty="0"/>
              <a:t>부정 리뷰 </a:t>
            </a:r>
            <a:r>
              <a:rPr lang="en-US" altLang="ko-KR" dirty="0"/>
              <a:t>50%</a:t>
            </a:r>
            <a:r>
              <a:rPr lang="ko-KR" altLang="en-US" dirty="0"/>
              <a:t>로 이루어진 리뷰 </a:t>
            </a:r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ko-KR" altLang="en-US" dirty="0" err="1"/>
              <a:t>로드하기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train_data</a:t>
            </a:r>
            <a:r>
              <a:rPr lang="en-US" altLang="ko-KR" dirty="0"/>
              <a:t>, </a:t>
            </a:r>
            <a:r>
              <a:rPr lang="en-US" altLang="ko-KR" dirty="0" err="1"/>
              <a:t>test_data</a:t>
            </a:r>
            <a:r>
              <a:rPr lang="ko-KR" altLang="en-US" dirty="0"/>
              <a:t>는 리뷰의 목록</a:t>
            </a:r>
            <a:endParaRPr lang="en-US" altLang="ko-KR" dirty="0"/>
          </a:p>
          <a:p>
            <a:r>
              <a:rPr lang="en-US" altLang="ko-KR" dirty="0" err="1"/>
              <a:t>train_labels</a:t>
            </a:r>
            <a:r>
              <a:rPr lang="en-US" altLang="ko-KR" dirty="0"/>
              <a:t>, </a:t>
            </a:r>
            <a:r>
              <a:rPr lang="en-US" altLang="ko-KR" dirty="0" err="1"/>
              <a:t>test_labels</a:t>
            </a:r>
            <a:r>
              <a:rPr lang="ko-KR" altLang="en-US" dirty="0"/>
              <a:t>는 부정을 나타내는 </a:t>
            </a:r>
            <a:r>
              <a:rPr lang="en-US" altLang="ko-KR" dirty="0"/>
              <a:t>0, </a:t>
            </a:r>
            <a:r>
              <a:rPr lang="ko-KR" altLang="en-US" dirty="0"/>
              <a:t>긍정을 나타내는 </a:t>
            </a:r>
            <a:r>
              <a:rPr lang="en-US" altLang="ko-KR" dirty="0"/>
              <a:t>1</a:t>
            </a:r>
            <a:r>
              <a:rPr lang="ko-KR" altLang="en-US" dirty="0"/>
              <a:t>의 리스트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465" y="2521873"/>
            <a:ext cx="6429375" cy="8001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A6EBD85-2B19-4150-A21F-732794997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15"/>
    </mc:Choice>
    <mc:Fallback>
      <p:transition spd="slow" advTm="5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/>
          <p:cNvSpPr>
            <a:spLocks noGrp="1"/>
          </p:cNvSpPr>
          <p:nvPr>
            <p:ph type="title" idx="4294967295"/>
          </p:nvPr>
        </p:nvSpPr>
        <p:spPr>
          <a:xfrm>
            <a:off x="1132898" y="447415"/>
            <a:ext cx="9604375" cy="4997421"/>
          </a:xfrm>
        </p:spPr>
        <p:txBody>
          <a:bodyPr/>
          <a:lstStyle/>
          <a:p>
            <a:r>
              <a:rPr lang="en-US" altLang="ko-KR" dirty="0"/>
              <a:t>                                 </a:t>
            </a:r>
            <a:r>
              <a:rPr lang="en-US" altLang="ko-KR" sz="2000" dirty="0"/>
              <a:t>                                     </a:t>
            </a:r>
            <a:br>
              <a:rPr lang="en-US" altLang="ko-KR" sz="2000" dirty="0"/>
            </a:br>
            <a:r>
              <a:rPr lang="en-US" altLang="ko-KR" sz="2000" dirty="0"/>
              <a:t>                                                                                            </a:t>
            </a:r>
            <a:r>
              <a:rPr lang="ko-KR" altLang="en-US" sz="2000" dirty="0"/>
              <a:t>약</a:t>
            </a:r>
            <a:r>
              <a:rPr lang="en-US" altLang="ko-KR" sz="2000" dirty="0"/>
              <a:t>78%</a:t>
            </a:r>
            <a:r>
              <a:rPr lang="ko-KR" altLang="en-US" sz="2000" dirty="0"/>
              <a:t>의 결과 달성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30" name="내용 개체 틀 29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1199399" y="447415"/>
            <a:ext cx="6298533" cy="488104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2272D5A-BAE2-4258-AF66-CA50A6556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58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9"/>
    </mc:Choice>
    <mc:Fallback>
      <p:transition spd="slow" advTm="4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새로운 데이터에 대해 예측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Predict </a:t>
            </a:r>
            <a:r>
              <a:rPr lang="ko-KR" altLang="en-US" dirty="0"/>
              <a:t>메서드를 </a:t>
            </a:r>
            <a:r>
              <a:rPr lang="ko-KR" altLang="en-US" dirty="0" err="1"/>
              <a:t>사용해여</a:t>
            </a:r>
            <a:r>
              <a:rPr lang="ko-KR" altLang="en-US" dirty="0"/>
              <a:t> </a:t>
            </a:r>
            <a:r>
              <a:rPr lang="en-US" altLang="ko-KR" dirty="0"/>
              <a:t>46</a:t>
            </a:r>
            <a:r>
              <a:rPr lang="ko-KR" altLang="en-US" dirty="0"/>
              <a:t>개의 토픽에 대한 확률 분포를 반환한다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Predictions</a:t>
            </a:r>
            <a:r>
              <a:rPr lang="ko-KR" altLang="en-US" dirty="0"/>
              <a:t>의 각 항목 길이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-&gt; </a:t>
            </a:r>
            <a:r>
              <a:rPr lang="ko-KR" altLang="en-US" dirty="0"/>
              <a:t>각 항목의 길이가 </a:t>
            </a:r>
            <a:r>
              <a:rPr lang="en-US" altLang="ko-KR" dirty="0"/>
              <a:t>46</a:t>
            </a:r>
            <a:r>
              <a:rPr lang="ko-KR" altLang="en-US" dirty="0"/>
              <a:t>인 </a:t>
            </a:r>
            <a:r>
              <a:rPr lang="ko-KR" altLang="en-US" dirty="0" err="1"/>
              <a:t>벡터라는</a:t>
            </a:r>
            <a:r>
              <a:rPr lang="ko-KR" altLang="en-US" dirty="0"/>
              <a:t> 것을  알 수 있다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가장 확률이 높은 클래스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                 -&gt; </a:t>
            </a:r>
            <a:r>
              <a:rPr lang="ko-KR" altLang="en-US" dirty="0"/>
              <a:t>가장 큰 값이 예측 클래스가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96" y="2559194"/>
            <a:ext cx="310515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597" y="3388613"/>
            <a:ext cx="2098444" cy="64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596" y="4452793"/>
            <a:ext cx="2514600" cy="6858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688EC608-9AEC-41EF-A14F-40B0E5149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29"/>
    </mc:Choice>
    <mc:Fallback>
      <p:transition spd="slow" advTm="49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레이블과 손실을 다루는 다른 방법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레이블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</a:t>
            </a:r>
            <a:r>
              <a:rPr lang="ko-KR" altLang="en-US" dirty="0" err="1"/>
              <a:t>텐서로</a:t>
            </a:r>
            <a:r>
              <a:rPr lang="ko-KR" altLang="en-US" dirty="0"/>
              <a:t> 변환하는 방법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079" y="2548283"/>
            <a:ext cx="2828925" cy="58102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3D1D51-F48E-4AF4-BA09-DBE084D64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8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2"/>
    </mc:Choice>
    <mc:Fallback>
      <p:transition spd="slow" advTm="3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레이블과 손실을 다루는 다른 방법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레이블을 사용할 경우 손실 함수를 바꿔야 한다</a:t>
            </a:r>
            <a:endParaRPr lang="en-US" altLang="ko-KR" dirty="0"/>
          </a:p>
          <a:p>
            <a:r>
              <a:rPr lang="en-US" altLang="ko-KR" dirty="0" err="1"/>
              <a:t>Categorical_crossentropy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err="1"/>
              <a:t>sparse_categorical_crossentropy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654" y="3054408"/>
            <a:ext cx="6667500" cy="40005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8DD319B-6597-46B2-BDC6-E87462CD1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7"/>
    </mc:Choice>
    <mc:Fallback>
      <p:transition spd="slow" advTm="19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충분히 큰 중간층을 두어야 하는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출력이 </a:t>
            </a:r>
            <a:r>
              <a:rPr lang="en-US" altLang="ko-KR" dirty="0"/>
              <a:t>46</a:t>
            </a:r>
            <a:r>
              <a:rPr lang="ko-KR" altLang="en-US" dirty="0"/>
              <a:t>차원이기 때문에 중간층의 </a:t>
            </a:r>
            <a:r>
              <a:rPr lang="ko-KR" altLang="en-US" dirty="0" err="1"/>
              <a:t>히든</a:t>
            </a:r>
            <a:r>
              <a:rPr lang="ko-KR" altLang="en-US" dirty="0"/>
              <a:t> 유닛이 </a:t>
            </a:r>
            <a:r>
              <a:rPr lang="en-US" altLang="ko-KR" dirty="0"/>
              <a:t>46</a:t>
            </a:r>
            <a:r>
              <a:rPr lang="ko-KR" altLang="en-US" dirty="0"/>
              <a:t>개보다 많이 적어서는 안된다</a:t>
            </a:r>
            <a:endParaRPr lang="en-US" altLang="ko-KR" dirty="0"/>
          </a:p>
          <a:p>
            <a:r>
              <a:rPr lang="ko-KR" altLang="en-US" dirty="0"/>
              <a:t>중간층을 </a:t>
            </a:r>
            <a:r>
              <a:rPr lang="en-US" altLang="ko-KR" dirty="0"/>
              <a:t>4</a:t>
            </a:r>
            <a:r>
              <a:rPr lang="ko-KR" altLang="en-US" dirty="0"/>
              <a:t>차원으로 설정하고 모델을 컴파일 하면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93F0854-4C2C-4017-9FD8-712CE4F94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8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38"/>
    </mc:Choice>
    <mc:Fallback>
      <p:transition spd="slow" advTm="3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22" y="962804"/>
            <a:ext cx="5429250" cy="2505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582" y="448888"/>
            <a:ext cx="1072342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582" y="3599411"/>
            <a:ext cx="10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22" y="3968743"/>
            <a:ext cx="8410575" cy="1314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56168" y="374074"/>
            <a:ext cx="5636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중간층을 </a:t>
            </a:r>
            <a:r>
              <a:rPr lang="en-US" altLang="ko-KR" dirty="0"/>
              <a:t>4</a:t>
            </a:r>
            <a:r>
              <a:rPr lang="ko-KR" altLang="en-US" dirty="0"/>
              <a:t>차원으로 설정 하자 검증 정확도가 약 </a:t>
            </a:r>
            <a:r>
              <a:rPr lang="en-US" altLang="ko-KR" dirty="0"/>
              <a:t>71%</a:t>
            </a:r>
            <a:r>
              <a:rPr lang="ko-KR" altLang="en-US" dirty="0"/>
              <a:t>로 나오게 된다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중간층을 </a:t>
            </a:r>
            <a:r>
              <a:rPr lang="en-US" altLang="ko-KR" dirty="0"/>
              <a:t>64</a:t>
            </a:r>
            <a:r>
              <a:rPr lang="ko-KR" altLang="en-US" dirty="0"/>
              <a:t>차원으로 설정 한 본래의 모델보다 약 </a:t>
            </a:r>
            <a:r>
              <a:rPr lang="en-US" altLang="ko-KR" dirty="0"/>
              <a:t>8% </a:t>
            </a:r>
            <a:r>
              <a:rPr lang="ko-KR" altLang="en-US" dirty="0"/>
              <a:t>감소되었다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많은 정보를 중간층의 </a:t>
            </a:r>
            <a:r>
              <a:rPr lang="ko-KR" altLang="en-US" dirty="0" err="1"/>
              <a:t>저차원</a:t>
            </a:r>
            <a:r>
              <a:rPr lang="ko-KR" altLang="en-US" dirty="0"/>
              <a:t> 표현 공간으로 압축하려 했기 때문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B9919F0-9381-4455-A5EB-043B4C0F4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5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00"/>
    </mc:Choice>
    <mc:Fallback>
      <p:transition spd="slow" advTm="6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신경망에 숫자 리스트를 주입할 수 없으므로</a:t>
            </a:r>
            <a:r>
              <a:rPr lang="en-US" altLang="ko-KR" dirty="0"/>
              <a:t>, </a:t>
            </a:r>
            <a:r>
              <a:rPr lang="ko-KR" altLang="en-US" dirty="0"/>
              <a:t>리스트를 </a:t>
            </a:r>
            <a:r>
              <a:rPr lang="ko-KR" altLang="en-US" dirty="0" err="1"/>
              <a:t>텐서로</a:t>
            </a:r>
            <a:r>
              <a:rPr lang="ko-KR" altLang="en-US" dirty="0"/>
              <a:t> 바꾼다</a:t>
            </a:r>
            <a:endParaRPr lang="en-US" altLang="ko-KR" dirty="0"/>
          </a:p>
          <a:p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인코딩을</a:t>
            </a:r>
            <a:r>
              <a:rPr lang="ko-KR" altLang="en-US" dirty="0"/>
              <a:t> 통해 </a:t>
            </a: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의 벡터로 변환하는 방법을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32" y="3006299"/>
            <a:ext cx="6172200" cy="2272284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E7E6C23C-2F12-408A-B8AD-091D6762BA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5"/>
    </mc:Choice>
    <mc:Fallback>
      <p:transition spd="slow" advTm="9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레이블을 벡터로 바꾼다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24" y="2634702"/>
            <a:ext cx="4598583" cy="7905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A7EC592-1125-4FC7-B3E8-E7021EEB9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3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5"/>
    </mc:Choice>
    <mc:Fallback>
      <p:transition spd="slow" advTm="2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신경망 모델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완전 연결 층 </a:t>
            </a:r>
            <a:r>
              <a:rPr lang="en-US" altLang="ko-KR" dirty="0"/>
              <a:t>(Dense(16, activation = ‘</a:t>
            </a:r>
            <a:r>
              <a:rPr lang="en-US" altLang="ko-KR" dirty="0" err="1"/>
              <a:t>relu</a:t>
            </a:r>
            <a:r>
              <a:rPr lang="en-US" altLang="ko-KR" dirty="0"/>
              <a:t>’)) </a:t>
            </a:r>
            <a:r>
              <a:rPr lang="ko-KR" altLang="en-US" dirty="0"/>
              <a:t>을 쌓는다</a:t>
            </a:r>
            <a:endParaRPr lang="en-US" altLang="ko-KR" dirty="0"/>
          </a:p>
          <a:p>
            <a:r>
              <a:rPr lang="en-US" altLang="ko-KR" dirty="0"/>
              <a:t>Dense</a:t>
            </a:r>
            <a:r>
              <a:rPr lang="ko-KR" altLang="en-US" dirty="0"/>
              <a:t>층에 매개변수</a:t>
            </a:r>
            <a:r>
              <a:rPr lang="en-US" altLang="ko-KR" dirty="0"/>
              <a:t>(16)</a:t>
            </a:r>
            <a:r>
              <a:rPr lang="ko-KR" altLang="en-US" dirty="0"/>
              <a:t>는 은닉 유닛의 개수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입력 데이터가 </a:t>
            </a:r>
            <a:r>
              <a:rPr lang="en-US" altLang="ko-KR" dirty="0"/>
              <a:t>16</a:t>
            </a:r>
            <a:r>
              <a:rPr lang="ko-KR" altLang="en-US" dirty="0"/>
              <a:t>차원으로 표현된 공간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은닉 유닛을 늘리면 복잡한 표현을 학습할 수 있지만 원하지 않는 패턴을 학습할 수도 있다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7CA03C3-EDAB-48A9-84A7-B7DC4E08C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29"/>
    </mc:Choice>
    <mc:Fallback>
      <p:transition spd="slow" advTm="60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신경망 모델 만들기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개의 은닉 유닛을 가진 </a:t>
            </a:r>
            <a:r>
              <a:rPr lang="en-US" altLang="ko-KR" dirty="0"/>
              <a:t>2</a:t>
            </a:r>
            <a:r>
              <a:rPr lang="ko-KR" altLang="en-US" dirty="0"/>
              <a:t>개의 은닉 층</a:t>
            </a:r>
            <a:r>
              <a:rPr lang="en-US" altLang="ko-KR" dirty="0"/>
              <a:t>(</a:t>
            </a:r>
            <a:r>
              <a:rPr lang="ko-KR" altLang="en-US" dirty="0"/>
              <a:t>활성화 함수 </a:t>
            </a:r>
            <a:r>
              <a:rPr lang="en-US" altLang="ko-KR" dirty="0"/>
              <a:t>RELU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현재 리뷰의 감정을 스칼라 값의 예측으로 출력하는 세 번째 층</a:t>
            </a:r>
            <a:r>
              <a:rPr lang="en-US" altLang="ko-KR" dirty="0"/>
              <a:t>(</a:t>
            </a:r>
            <a:r>
              <a:rPr lang="ko-KR" altLang="en-US" dirty="0"/>
              <a:t>활성화 함수 </a:t>
            </a:r>
            <a:r>
              <a:rPr lang="en-US" altLang="ko-KR" dirty="0"/>
              <a:t>SIGMOID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381" y="3325436"/>
            <a:ext cx="1706274" cy="205442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8D5D471-6506-4F4A-9792-FBF1E12D1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97"/>
    </mc:Choice>
    <mc:Fallback>
      <p:transition spd="slow" advTm="3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모델 만들기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케라스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구조에 따른 신경망의 </a:t>
            </a:r>
            <a:r>
              <a:rPr lang="ko-KR" altLang="en-US" dirty="0" err="1"/>
              <a:t>케라스를</a:t>
            </a:r>
            <a:r>
              <a:rPr lang="ko-KR" altLang="en-US" dirty="0"/>
              <a:t> 구현한다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584" y="2637299"/>
            <a:ext cx="5229225" cy="153352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DDAC860-8936-4F55-8B22-9F7287E90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71"/>
    </mc:Choice>
    <mc:Fallback>
      <p:transition spd="slow" advTm="33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신경망 모델 만들기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손실 함수와 </a:t>
            </a:r>
            <a:r>
              <a:rPr lang="ko-KR" altLang="en-US" dirty="0" err="1"/>
              <a:t>옵티마이저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 분류 문제이고 신경망의 출력이 확률이기 때문에 </a:t>
            </a:r>
            <a:r>
              <a:rPr lang="en-US" altLang="ko-KR" dirty="0" err="1"/>
              <a:t>binary_crossentropy</a:t>
            </a:r>
            <a:r>
              <a:rPr lang="ko-KR" altLang="en-US" dirty="0"/>
              <a:t>손실이 적합</a:t>
            </a:r>
            <a:endParaRPr lang="en-US" altLang="ko-KR" dirty="0"/>
          </a:p>
          <a:p>
            <a:r>
              <a:rPr lang="en-US" altLang="ko-KR" dirty="0" err="1"/>
              <a:t>Crossentropy</a:t>
            </a:r>
            <a:r>
              <a:rPr lang="ko-KR" altLang="en-US" dirty="0"/>
              <a:t>는 확률 분포 간의 차이를 측정</a:t>
            </a:r>
            <a:endParaRPr lang="en-US" altLang="ko-KR" dirty="0"/>
          </a:p>
          <a:p>
            <a:r>
              <a:rPr lang="en-US" altLang="ko-KR" dirty="0" err="1"/>
              <a:t>Rmsprop</a:t>
            </a:r>
            <a:r>
              <a:rPr lang="en-US" altLang="ko-KR" dirty="0"/>
              <a:t> </a:t>
            </a:r>
            <a:r>
              <a:rPr lang="ko-KR" altLang="en-US" dirty="0" err="1"/>
              <a:t>옵티마이저</a:t>
            </a:r>
            <a:r>
              <a:rPr lang="ko-KR" altLang="en-US" dirty="0"/>
              <a:t> 설정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1F67DB7-9BDE-4C49-93EE-CAE805203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6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4"/>
    </mc:Choice>
    <mc:Fallback>
      <p:transition spd="slow" advTm="36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1702</TotalTime>
  <Words>893</Words>
  <Application>Microsoft Office PowerPoint</Application>
  <PresentationFormat>와이드스크린</PresentationFormat>
  <Paragraphs>132</Paragraphs>
  <Slides>35</Slides>
  <Notes>0</Notes>
  <HiddenSlides>0</HiddenSlides>
  <MMClips>35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갤러리</vt:lpstr>
      <vt:lpstr>      3.4~5        이중 분류&amp;다중분류</vt:lpstr>
      <vt:lpstr> 영화 리뷰 분류: 이진 분류 예제 </vt:lpstr>
      <vt:lpstr>IMDB 데이터셋 로드</vt:lpstr>
      <vt:lpstr>데이터 준비</vt:lpstr>
      <vt:lpstr>데이터 준비</vt:lpstr>
      <vt:lpstr>신경망 모델 만들기</vt:lpstr>
      <vt:lpstr>신경망 모델 만들기 - 모델 구조</vt:lpstr>
      <vt:lpstr>신경망 모델 만들기 - 케라스 구현</vt:lpstr>
      <vt:lpstr>신경망 모델 만들기 - 손실 함수와 옵티마이저 선택</vt:lpstr>
      <vt:lpstr>신경망 모델 만들기 - 모델 컴파일</vt:lpstr>
      <vt:lpstr>훈련 검증</vt:lpstr>
      <vt:lpstr>훈련 검증 - 모델 훈련</vt:lpstr>
      <vt:lpstr>훈련 검증 - 손실 그리기</vt:lpstr>
      <vt:lpstr>훈련 검증 -정확도 그리기</vt:lpstr>
      <vt:lpstr>훈련된 모델로 새로운 데이터에 대해 예측</vt:lpstr>
      <vt:lpstr>뉴스 기사 분류 : 다중 분류 문제</vt:lpstr>
      <vt:lpstr>로이터 데이터셋</vt:lpstr>
      <vt:lpstr>데이터 준비 - 데이터</vt:lpstr>
      <vt:lpstr>데이터 준비 - 레이블</vt:lpstr>
      <vt:lpstr>모델 구성</vt:lpstr>
      <vt:lpstr>모델 구성 - 모델 정의하기</vt:lpstr>
      <vt:lpstr>모델 구성 - 모델 정의하기</vt:lpstr>
      <vt:lpstr>모델 구성 - 손실 함수</vt:lpstr>
      <vt:lpstr>모델 구성 - 모델 컴파일</vt:lpstr>
      <vt:lpstr>훈련 검증 - 검증 세트 준비</vt:lpstr>
      <vt:lpstr>훈련 검증 - 모델 훈련</vt:lpstr>
      <vt:lpstr>훈련 검증 - 손실과 정확도 그리기</vt:lpstr>
      <vt:lpstr>훈련 검증 - 그래프 분석</vt:lpstr>
      <vt:lpstr>훈련 검증 - 모델을 처음부터 다시 훈련하기</vt:lpstr>
      <vt:lpstr>                                                                                                                                                                   약78%의 결과 달성   </vt:lpstr>
      <vt:lpstr>새로운 데이터에 대해 예측 </vt:lpstr>
      <vt:lpstr>레이블과 손실을 다루는 다른 방법 - 레이블 인코딩</vt:lpstr>
      <vt:lpstr>레이블과 손실을 다루는 다른 방법 - 손실 함수</vt:lpstr>
      <vt:lpstr>충분히 큰 중간층을 두어야 하는 이유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3.4~5        이중 분류&amp;다중분류</dc:title>
  <dc:creator>신용진</dc:creator>
  <cp:lastModifiedBy>신용진</cp:lastModifiedBy>
  <cp:revision>24</cp:revision>
  <dcterms:created xsi:type="dcterms:W3CDTF">2021-01-06T11:55:01Z</dcterms:created>
  <dcterms:modified xsi:type="dcterms:W3CDTF">2021-01-08T10:52:50Z</dcterms:modified>
</cp:coreProperties>
</file>